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59" r:id="rId2"/>
    <p:sldId id="260" r:id="rId3"/>
    <p:sldId id="262" r:id="rId4"/>
    <p:sldId id="263" r:id="rId5"/>
    <p:sldId id="286" r:id="rId6"/>
    <p:sldId id="282" r:id="rId7"/>
    <p:sldId id="287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91" r:id="rId19"/>
    <p:sldId id="288" r:id="rId20"/>
    <p:sldId id="289" r:id="rId21"/>
    <p:sldId id="290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libri Light" pitchFamily="34" charset="0"/>
      <p:regular r:id="rId28"/>
      <p:italic r:id="rId2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7950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C33C84C-6ED5-4096-A77B-4395E113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7C7BA06-E30E-4571-835F-E8DCAA3E6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3C11EC5-B229-4A0A-8FA6-B3CAE8C4D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B90BB-2791-4642-9C3A-05D81101736A}" type="datetimeFigureOut">
              <a:rPr lang="hr-HR" smtClean="0"/>
              <a:pPr/>
              <a:t>12.8.2021.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30BF8DC3-5F78-42BE-A7E8-B805CD23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832327B-5DAC-4CF9-B787-B202288A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51829-46A4-4DB4-865E-FE7246F1539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2721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6</a:t>
            </a:r>
          </a:p>
          <a:p>
            <a:pPr algn="r"/>
            <a:r>
              <a:rPr lang="hr-HR" sz="3200" b="1" dirty="0" smtClean="0"/>
              <a:t>ŠK</a:t>
            </a:r>
            <a:endParaRPr lang="x-none" sz="320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-sfera.hr/dodatni-digitalni-sadrzaji/64f8856e-5c26-4e25-ab8e-6f6b3eaf9ac0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5" Type="http://schemas.openxmlformats.org/officeDocument/2006/relationships/image" Target="../media/image32.png"/><Relationship Id="rId4" Type="http://schemas.openxmlformats.org/officeDocument/2006/relationships/hyperlink" Target="https://www.flocabulary.com/unit/ecosystem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64f8856e-5c26-4e25-ab8e-6f6b3eaf9ac0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genial.ly/5f4e96559cb3c40d16ac40f4/learning-experience-challenges-6-razred-ustroj-zivog-svijeta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earningapps.org/watch?v=pj5ot7q0k19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learningapps.org/watch?v=p27p6wnrj19" TargetMode="External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e-sfera.hr/dodatni-digitalni-sadrzaji/64f8856e-5c26-4e25-ab8e-6f6b3eaf9ac0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-sfera.hr/dodatni-digitalni-sadrzaji/64f8856e-5c26-4e25-ab8e-6f6b3eaf9ac0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bnoIRNWKN6k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BobUiQRhJ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25F6A8D-5891-49ED-9C52-63E5AC3E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169"/>
            <a:ext cx="12192000" cy="571791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809A8CE6-57A1-47E9-BC09-AAB75726C997}"/>
              </a:ext>
            </a:extLst>
          </p:cNvPr>
          <p:cNvSpPr txBox="1"/>
          <p:nvPr/>
        </p:nvSpPr>
        <p:spPr>
          <a:xfrm>
            <a:off x="8939048" y="1140082"/>
            <a:ext cx="32529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Koje životinje prepoznajete na slici?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715DFD5D-18AE-4E25-8536-D839CB6880FA}"/>
              </a:ext>
            </a:extLst>
          </p:cNvPr>
          <p:cNvSpPr txBox="1"/>
          <p:nvPr/>
        </p:nvSpPr>
        <p:spPr>
          <a:xfrm>
            <a:off x="8939048" y="1133169"/>
            <a:ext cx="32529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Koje biljke prepoznajete na slici?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C1F32BEF-BD57-4009-A0A7-2294C33ED13D}"/>
              </a:ext>
            </a:extLst>
          </p:cNvPr>
          <p:cNvSpPr txBox="1"/>
          <p:nvPr/>
        </p:nvSpPr>
        <p:spPr>
          <a:xfrm>
            <a:off x="8939048" y="1140082"/>
            <a:ext cx="31504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Što sa slike pripada u neživu prirodu?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2462E3E-D62A-4DB5-B67B-BCB0FDE57E69}"/>
              </a:ext>
            </a:extLst>
          </p:cNvPr>
          <p:cNvSpPr txBox="1"/>
          <p:nvPr/>
        </p:nvSpPr>
        <p:spPr>
          <a:xfrm>
            <a:off x="8497614" y="1140082"/>
            <a:ext cx="36943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Kako nazivamo osnovnu građevnu jedinicu svih živih bića? </a:t>
            </a:r>
          </a:p>
        </p:txBody>
      </p:sp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5C2E220F-5D00-4ED3-BA6D-A17F66676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5868"/>
            <a:ext cx="10515600" cy="3304640"/>
          </a:xfrm>
        </p:spPr>
        <p:txBody>
          <a:bodyPr/>
          <a:lstStyle/>
          <a:p>
            <a:r>
              <a:rPr lang="hr-HR" dirty="0"/>
              <a:t>Izgrađen od više različitih tkiva</a:t>
            </a:r>
          </a:p>
          <a:p>
            <a:r>
              <a:rPr lang="hr-HR" dirty="0"/>
              <a:t>Srce, pluća, želudac, mozak, bubrezi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AB05703A-1E15-46A9-9101-692FDE39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</p:spPr>
        <p:txBody>
          <a:bodyPr/>
          <a:lstStyle/>
          <a:p>
            <a:r>
              <a:rPr lang="hr-HR" sz="3600" b="1" dirty="0">
                <a:latin typeface="+mn-lt"/>
              </a:rPr>
              <a:t>Organ</a:t>
            </a:r>
            <a:endParaRPr lang="hr-HR" b="1" dirty="0">
              <a:latin typeface="+mn-lt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FF2DDF1-D331-4721-8953-27FD48761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978" t="20257" r="17328" b="17181"/>
          <a:stretch/>
        </p:blipFill>
        <p:spPr>
          <a:xfrm>
            <a:off x="1862978" y="3232929"/>
            <a:ext cx="3402724" cy="2720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D0F6F29-91E9-46AE-96A5-98BDABE65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373" y="1340677"/>
            <a:ext cx="4683637" cy="2720178"/>
          </a:xfrm>
          <a:prstGeom prst="rect">
            <a:avLst/>
          </a:prstGeom>
        </p:spPr>
      </p:pic>
      <p:pic>
        <p:nvPicPr>
          <p:cNvPr id="10" name="Slika 9" descr="Slika na kojoj se prikazuje na zatvorenom, osoba, odjeća, nebo&#10;&#10;Opis je automatski generiran">
            <a:extLst>
              <a:ext uri="{FF2B5EF4-FFF2-40B4-BE49-F238E27FC236}">
                <a16:creationId xmlns:a16="http://schemas.microsoft.com/office/drawing/2014/main" xmlns="" id="{7E004032-9C75-4A0F-A8BF-22A52C012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2" t="51813" r="11011" b="17265"/>
          <a:stretch/>
        </p:blipFill>
        <p:spPr>
          <a:xfrm>
            <a:off x="7233653" y="4149595"/>
            <a:ext cx="4683637" cy="212063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79C5CC7D-D472-41FF-888D-0F4EE6600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10" y="6013881"/>
            <a:ext cx="809625" cy="714375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9D81DB5A-1F5C-4B51-9236-7C1086E75728}"/>
              </a:ext>
            </a:extLst>
          </p:cNvPr>
          <p:cNvSpPr txBox="1"/>
          <p:nvPr/>
        </p:nvSpPr>
        <p:spPr>
          <a:xfrm>
            <a:off x="1051073" y="6166811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6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239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A1CAB1FA-A300-4696-B3DB-C333B419A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30091"/>
            <a:ext cx="5767552" cy="1298909"/>
          </a:xfrm>
        </p:spPr>
        <p:txBody>
          <a:bodyPr/>
          <a:lstStyle/>
          <a:p>
            <a:r>
              <a:rPr lang="hr-HR" dirty="0"/>
              <a:t>Više organa koji obavljaju istu zadaću</a:t>
            </a:r>
          </a:p>
          <a:p>
            <a:r>
              <a:rPr lang="hr-HR" dirty="0"/>
              <a:t>Disanje, kretanje, probava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3802F8C-0706-4CBC-ADF4-4E63535E9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2939321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Sustav organa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ADB8A75-9826-4676-9AAB-255AAAFE6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5" b="4893"/>
          <a:stretch/>
        </p:blipFill>
        <p:spPr>
          <a:xfrm>
            <a:off x="1565900" y="3121572"/>
            <a:ext cx="8989524" cy="359454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780D0FFB-A374-4E8B-A779-86251409FAD2}"/>
              </a:ext>
            </a:extLst>
          </p:cNvPr>
          <p:cNvSpPr txBox="1"/>
          <p:nvPr/>
        </p:nvSpPr>
        <p:spPr>
          <a:xfrm>
            <a:off x="6845538" y="1582875"/>
            <a:ext cx="5183551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Položaj organskih sustava u ljudskom organizmu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40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D34B29F-F7D0-4803-9428-7187247F3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796" y="1229276"/>
            <a:ext cx="76670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35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EB5E2676-01D0-441F-9F03-B92CABE8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6863"/>
            <a:ext cx="10515600" cy="3304640"/>
          </a:xfrm>
        </p:spPr>
        <p:txBody>
          <a:bodyPr/>
          <a:lstStyle/>
          <a:p>
            <a:r>
              <a:rPr lang="hr-HR" dirty="0"/>
              <a:t>Organski sustavi povezani u cjelinu</a:t>
            </a:r>
          </a:p>
          <a:p>
            <a:r>
              <a:rPr lang="hr-HR" dirty="0" smtClean="0"/>
              <a:t>Jedno živo </a:t>
            </a:r>
            <a:r>
              <a:rPr lang="hr-HR" dirty="0" smtClean="0"/>
              <a:t>biće – </a:t>
            </a:r>
            <a:r>
              <a:rPr lang="hr-HR" b="1" dirty="0" smtClean="0">
                <a:solidFill>
                  <a:srgbClr val="00B050"/>
                </a:solidFill>
              </a:rPr>
              <a:t>JEDINKA</a:t>
            </a:r>
          </a:p>
          <a:p>
            <a:r>
              <a:rPr lang="hr-HR" dirty="0" smtClean="0"/>
              <a:t>Žaba</a:t>
            </a:r>
            <a:r>
              <a:rPr lang="hr-HR" dirty="0"/>
              <a:t>, papučica, pas, maslačak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1619F5F-C550-4F7D-BA18-F391CD38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5995"/>
            <a:ext cx="10515600" cy="770868"/>
          </a:xfrm>
        </p:spPr>
        <p:txBody>
          <a:bodyPr/>
          <a:lstStyle/>
          <a:p>
            <a:r>
              <a:rPr lang="hr-HR" sz="3600" b="1" dirty="0">
                <a:latin typeface="+mn-lt"/>
              </a:rPr>
              <a:t>Organizam</a:t>
            </a:r>
            <a:endParaRPr lang="hr-HR" b="1" dirty="0">
              <a:latin typeface="+mn-lt"/>
            </a:endParaRPr>
          </a:p>
        </p:txBody>
      </p:sp>
      <p:pic>
        <p:nvPicPr>
          <p:cNvPr id="7" name="Slika 6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483A5CE5-F820-42EA-8E88-3FEB0A6E5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6774" y="1851429"/>
            <a:ext cx="5380617" cy="42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155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7BB5BAB3-F291-4393-8FF4-68CFB545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529"/>
            <a:ext cx="7331439" cy="3304640"/>
          </a:xfrm>
        </p:spPr>
        <p:txBody>
          <a:bodyPr/>
          <a:lstStyle/>
          <a:p>
            <a:r>
              <a:rPr lang="hr-HR" dirty="0"/>
              <a:t>Skup jedinki iste vrste na istom staništu</a:t>
            </a:r>
          </a:p>
          <a:p>
            <a:r>
              <a:rPr lang="hr-HR" dirty="0"/>
              <a:t>Mogu se međusobno razmnožavati</a:t>
            </a:r>
          </a:p>
          <a:p>
            <a:r>
              <a:rPr lang="hr-HR" dirty="0"/>
              <a:t>Povoljni uvjeti – povećanje gustoće populacije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AC8F3A7-292B-4334-90E7-685408A00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774"/>
            <a:ext cx="4108554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Populacija</a:t>
            </a:r>
          </a:p>
        </p:txBody>
      </p:sp>
      <p:pic>
        <p:nvPicPr>
          <p:cNvPr id="16" name="Slika 15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7385C01C-A687-4805-AE5C-F2BCD48BA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8393" y="4276448"/>
            <a:ext cx="2773607" cy="2170649"/>
          </a:xfrm>
          <a:prstGeom prst="rect">
            <a:avLst/>
          </a:prstGeom>
        </p:spPr>
      </p:pic>
      <p:pic>
        <p:nvPicPr>
          <p:cNvPr id="17" name="Slika 16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02CE5E16-F5E6-4B03-BF46-A6C3494A9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0931" y="4595241"/>
            <a:ext cx="2366260" cy="1851856"/>
          </a:xfrm>
          <a:prstGeom prst="rect">
            <a:avLst/>
          </a:prstGeom>
        </p:spPr>
      </p:pic>
      <p:pic>
        <p:nvPicPr>
          <p:cNvPr id="15" name="Slika 14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A4434E7E-7031-4EBB-BFC7-3467DFF5D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1180" y="2699692"/>
            <a:ext cx="2773607" cy="2170649"/>
          </a:xfrm>
          <a:prstGeom prst="rect">
            <a:avLst/>
          </a:prstGeom>
        </p:spPr>
      </p:pic>
      <p:pic>
        <p:nvPicPr>
          <p:cNvPr id="14" name="Slika 13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F027EA9F-6874-4C4C-8832-59189AA8C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3584" y="1235135"/>
            <a:ext cx="2348362" cy="1837849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A5757AAF-2A7B-4627-BC1D-BE7C1B253459}"/>
              </a:ext>
            </a:extLst>
          </p:cNvPr>
          <p:cNvSpPr txBox="1"/>
          <p:nvPr/>
        </p:nvSpPr>
        <p:spPr>
          <a:xfrm>
            <a:off x="738162" y="5327135"/>
            <a:ext cx="5183551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Istraži gustoću populacije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43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0243427D-7E81-41EF-BA11-C02633953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20" y="4973536"/>
            <a:ext cx="76670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6699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4CAE6254-C6BA-4021-AC46-6BB70605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5304"/>
            <a:ext cx="10515600" cy="3304640"/>
          </a:xfrm>
        </p:spPr>
        <p:txBody>
          <a:bodyPr/>
          <a:lstStyle/>
          <a:p>
            <a:r>
              <a:rPr lang="hr-HR" dirty="0"/>
              <a:t>područje gdje živi neko živo biće živi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72991460-03A7-484A-A588-BADD24D2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38" y="1488056"/>
            <a:ext cx="10515600" cy="770868"/>
          </a:xfrm>
        </p:spPr>
        <p:txBody>
          <a:bodyPr/>
          <a:lstStyle/>
          <a:p>
            <a:r>
              <a:rPr lang="hr-HR" sz="3600" b="1" dirty="0">
                <a:latin typeface="+mn-lt"/>
              </a:rPr>
              <a:t>Stanište</a:t>
            </a:r>
            <a:endParaRPr lang="hr-HR" b="1" dirty="0">
              <a:latin typeface="+mn-lt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DA4DD43-BE98-48C6-94DF-71F9B884B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737" y="2299618"/>
            <a:ext cx="5356816" cy="3783986"/>
          </a:xfrm>
          <a:prstGeom prst="rect">
            <a:avLst/>
          </a:prstGeom>
        </p:spPr>
      </p:pic>
      <p:sp>
        <p:nvSpPr>
          <p:cNvPr id="7" name="Line 1027">
            <a:extLst>
              <a:ext uri="{FF2B5EF4-FFF2-40B4-BE49-F238E27FC236}">
                <a16:creationId xmlns:a16="http://schemas.microsoft.com/office/drawing/2014/main" xmlns="" id="{772124BD-6A25-48F7-9907-CF56206997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92504" y="2546701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" name="Line 1028">
            <a:extLst>
              <a:ext uri="{FF2B5EF4-FFF2-40B4-BE49-F238E27FC236}">
                <a16:creationId xmlns:a16="http://schemas.microsoft.com/office/drawing/2014/main" xmlns="" id="{D42871A9-868F-4EE8-99FA-652A27C5D1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6690" y="2538763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" name="Text Box 1029">
            <a:extLst>
              <a:ext uri="{FF2B5EF4-FFF2-40B4-BE49-F238E27FC236}">
                <a16:creationId xmlns:a16="http://schemas.microsoft.com/office/drawing/2014/main" xmlns="" id="{54F04B65-1121-44BA-BAF7-90A1C3C75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94" y="3200086"/>
            <a:ext cx="1653658" cy="5232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+mn-lt"/>
              </a:rPr>
              <a:t>KOPNENO</a:t>
            </a:r>
            <a:endParaRPr lang="hr-HR" altLang="sr-Latn-RS" dirty="0">
              <a:latin typeface="+mn-lt"/>
            </a:endParaRPr>
          </a:p>
        </p:txBody>
      </p:sp>
      <p:sp>
        <p:nvSpPr>
          <p:cNvPr id="10" name="Text Box 1030">
            <a:extLst>
              <a:ext uri="{FF2B5EF4-FFF2-40B4-BE49-F238E27FC236}">
                <a16:creationId xmlns:a16="http://schemas.microsoft.com/office/drawing/2014/main" xmlns="" id="{844B8307-7958-48AF-82D5-4E5B8BBEB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436" y="3200086"/>
            <a:ext cx="1486369" cy="52322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800" dirty="0">
                <a:latin typeface="+mn-lt"/>
              </a:rPr>
              <a:t>VODENO</a:t>
            </a:r>
          </a:p>
        </p:txBody>
      </p:sp>
      <p:sp>
        <p:nvSpPr>
          <p:cNvPr id="11" name="Text Box 1031">
            <a:extLst>
              <a:ext uri="{FF2B5EF4-FFF2-40B4-BE49-F238E27FC236}">
                <a16:creationId xmlns:a16="http://schemas.microsoft.com/office/drawing/2014/main" xmlns="" id="{9FE47565-47BD-4DEC-AB8F-7A3DCB3F3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235" y="3823350"/>
            <a:ext cx="12523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hr-HR" altLang="sr-Latn-RS" sz="2400" dirty="0">
                <a:latin typeface="+mn-lt"/>
              </a:rPr>
              <a:t>more</a:t>
            </a:r>
          </a:p>
          <a:p>
            <a:pPr marL="342900" indent="-342900">
              <a:spcBef>
                <a:spcPct val="0"/>
              </a:spcBef>
            </a:pPr>
            <a:r>
              <a:rPr lang="hr-HR" altLang="sr-Latn-RS" sz="2400" dirty="0">
                <a:latin typeface="+mn-lt"/>
              </a:rPr>
              <a:t>rijeka</a:t>
            </a:r>
          </a:p>
          <a:p>
            <a:pPr marL="342900" indent="-342900">
              <a:spcBef>
                <a:spcPct val="0"/>
              </a:spcBef>
            </a:pPr>
            <a:r>
              <a:rPr lang="hr-HR" altLang="sr-Latn-RS" sz="2400" dirty="0">
                <a:latin typeface="+mn-lt"/>
              </a:rPr>
              <a:t>bara</a:t>
            </a:r>
          </a:p>
        </p:txBody>
      </p:sp>
      <p:sp>
        <p:nvSpPr>
          <p:cNvPr id="12" name="Text Box 1033">
            <a:extLst>
              <a:ext uri="{FF2B5EF4-FFF2-40B4-BE49-F238E27FC236}">
                <a16:creationId xmlns:a16="http://schemas.microsoft.com/office/drawing/2014/main" xmlns="" id="{8F8C73CC-F249-47DA-820F-F4D0C0134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34" y="3843291"/>
            <a:ext cx="144860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hr-HR" altLang="sr-Latn-RS" sz="2400" dirty="0">
                <a:latin typeface="+mn-lt"/>
              </a:rPr>
              <a:t>šuma</a:t>
            </a:r>
          </a:p>
          <a:p>
            <a:pPr marL="342900" indent="-342900">
              <a:spcBef>
                <a:spcPct val="0"/>
              </a:spcBef>
            </a:pPr>
            <a:r>
              <a:rPr lang="hr-HR" altLang="sr-Latn-RS" sz="2400" dirty="0">
                <a:latin typeface="+mn-lt"/>
              </a:rPr>
              <a:t>livada</a:t>
            </a:r>
          </a:p>
          <a:p>
            <a:pPr marL="342900" indent="-342900">
              <a:spcBef>
                <a:spcPct val="0"/>
              </a:spcBef>
            </a:pPr>
            <a:r>
              <a:rPr lang="hr-HR" altLang="sr-Latn-RS" sz="2400" dirty="0">
                <a:latin typeface="+mn-lt"/>
              </a:rPr>
              <a:t>oranica</a:t>
            </a:r>
          </a:p>
          <a:p>
            <a:pPr>
              <a:spcBef>
                <a:spcPct val="0"/>
              </a:spcBef>
              <a:buNone/>
            </a:pPr>
            <a:r>
              <a:rPr lang="hr-HR" altLang="sr-Latn-RS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Arial" panose="020B0604020202020204" pitchFamily="34" charset="0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75F06497-C0DE-46D6-BC3B-C959FF85C7B2}"/>
              </a:ext>
            </a:extLst>
          </p:cNvPr>
          <p:cNvSpPr txBox="1"/>
          <p:nvPr/>
        </p:nvSpPr>
        <p:spPr>
          <a:xfrm>
            <a:off x="605094" y="5421884"/>
            <a:ext cx="5183551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Istraži određeno stanište u blizini svoje škole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42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EAED4D44-87E3-4D8D-B4A4-24A7B396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2" y="5068285"/>
            <a:ext cx="76670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02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02BCE203-9B22-4927-954F-0AFC5C826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99" y="2143212"/>
            <a:ext cx="5407701" cy="1285788"/>
          </a:xfrm>
        </p:spPr>
        <p:txBody>
          <a:bodyPr/>
          <a:lstStyle/>
          <a:p>
            <a:r>
              <a:rPr lang="pl-PL" dirty="0"/>
              <a:t>Sve populacije na istom staništu </a:t>
            </a:r>
          </a:p>
          <a:p>
            <a:r>
              <a:rPr lang="pl-PL" dirty="0"/>
              <a:t>Sva živa bića na istom staništu 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FF63A333-A62C-4C63-BAC8-D80ADCC0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99" y="1506346"/>
            <a:ext cx="5847413" cy="604713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Životna zajednica </a:t>
            </a:r>
            <a:r>
              <a:rPr lang="hr-HR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–</a:t>
            </a:r>
            <a:r>
              <a:rPr lang="hr-HR" sz="3600" b="1" dirty="0" smtClean="0">
                <a:latin typeface="+mn-lt"/>
              </a:rPr>
              <a:t> </a:t>
            </a:r>
            <a:r>
              <a:rPr lang="hr-HR" sz="3600" b="1" dirty="0">
                <a:latin typeface="+mn-lt"/>
              </a:rPr>
              <a:t>biocenoza</a:t>
            </a:r>
          </a:p>
        </p:txBody>
      </p:sp>
      <p:pic>
        <p:nvPicPr>
          <p:cNvPr id="4" name="Slika 3" descr="Slika na kojoj se prikazuje na zatvorenom, zid, nebo&#10;&#10;Opis je automatski generiran">
            <a:extLst>
              <a:ext uri="{FF2B5EF4-FFF2-40B4-BE49-F238E27FC236}">
                <a16:creationId xmlns:a16="http://schemas.microsoft.com/office/drawing/2014/main" xmlns="" id="{98869E46-6EF5-4671-8FFD-FFBA34E2F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967" y="2143212"/>
            <a:ext cx="62362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356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A693C477-DB07-4790-8A68-8E5BFF165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17" y="2416675"/>
            <a:ext cx="5142875" cy="1316962"/>
          </a:xfrm>
        </p:spPr>
        <p:txBody>
          <a:bodyPr/>
          <a:lstStyle/>
          <a:p>
            <a:r>
              <a:rPr lang="hr-HR" dirty="0"/>
              <a:t>Životne zajednice i stanište</a:t>
            </a:r>
          </a:p>
          <a:p>
            <a:r>
              <a:rPr lang="hr-HR" dirty="0"/>
              <a:t>Sva živa bića i njihovo stanište 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FF13634F-8AAE-495D-91B0-44C3E767D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17" y="159041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Ekološki sustav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E3C12ED-B144-43DB-81CD-01937C9E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529" y="1307663"/>
            <a:ext cx="3779183" cy="2633716"/>
          </a:xfrm>
          <a:prstGeom prst="rect">
            <a:avLst/>
          </a:prstGeom>
        </p:spPr>
      </p:pic>
      <p:pic>
        <p:nvPicPr>
          <p:cNvPr id="5" name="Slika 4" descr="Slika na kojoj se prikazuje nekoliko&#10;&#10;Opis je automatski generiran">
            <a:extLst>
              <a:ext uri="{FF2B5EF4-FFF2-40B4-BE49-F238E27FC236}">
                <a16:creationId xmlns:a16="http://schemas.microsoft.com/office/drawing/2014/main" xmlns="" id="{49FE6519-36C3-4989-8207-F3534980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559" y="4094961"/>
            <a:ext cx="3779183" cy="2628565"/>
          </a:xfrm>
          <a:prstGeom prst="rect">
            <a:avLst/>
          </a:prstGeom>
        </p:spPr>
      </p:pic>
      <p:sp>
        <p:nvSpPr>
          <p:cNvPr id="8" name="Lijeva vitičasta zagrada 7">
            <a:extLst>
              <a:ext uri="{FF2B5EF4-FFF2-40B4-BE49-F238E27FC236}">
                <a16:creationId xmlns:a16="http://schemas.microsoft.com/office/drawing/2014/main" xmlns="" id="{6D789804-0587-430B-BDAE-6E6D684E96FC}"/>
              </a:ext>
            </a:extLst>
          </p:cNvPr>
          <p:cNvSpPr/>
          <p:nvPr/>
        </p:nvSpPr>
        <p:spPr>
          <a:xfrm rot="10800000">
            <a:off x="10687012" y="1296421"/>
            <a:ext cx="599607" cy="2669566"/>
          </a:xfrm>
          <a:prstGeom prst="leftBrac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Lijeva vitičasta zagrada 8">
            <a:extLst>
              <a:ext uri="{FF2B5EF4-FFF2-40B4-BE49-F238E27FC236}">
                <a16:creationId xmlns:a16="http://schemas.microsoft.com/office/drawing/2014/main" xmlns="" id="{52173038-5847-43A8-8691-492C06C87B81}"/>
              </a:ext>
            </a:extLst>
          </p:cNvPr>
          <p:cNvSpPr/>
          <p:nvPr/>
        </p:nvSpPr>
        <p:spPr>
          <a:xfrm rot="10800000">
            <a:off x="10687712" y="4146882"/>
            <a:ext cx="599607" cy="2586462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1A949FCB-C490-4ECB-B317-F6A223C424AD}"/>
              </a:ext>
            </a:extLst>
          </p:cNvPr>
          <p:cNvSpPr txBox="1"/>
          <p:nvPr/>
        </p:nvSpPr>
        <p:spPr>
          <a:xfrm>
            <a:off x="11618626" y="1307663"/>
            <a:ext cx="359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b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b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b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b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b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Š</a:t>
            </a:r>
            <a:b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b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CA290C5B-BC5E-43C8-A94F-59D8006DF49A}"/>
              </a:ext>
            </a:extLst>
          </p:cNvPr>
          <p:cNvSpPr txBox="1"/>
          <p:nvPr/>
        </p:nvSpPr>
        <p:spPr>
          <a:xfrm>
            <a:off x="11664846" y="3965987"/>
            <a:ext cx="359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00B050"/>
                </a:solidFill>
              </a:rPr>
              <a:t>BIOCENOZA</a:t>
            </a:r>
          </a:p>
        </p:txBody>
      </p:sp>
      <p:sp>
        <p:nvSpPr>
          <p:cNvPr id="12" name="Lijeva vitičasta zagrada 11">
            <a:extLst>
              <a:ext uri="{FF2B5EF4-FFF2-40B4-BE49-F238E27FC236}">
                <a16:creationId xmlns:a16="http://schemas.microsoft.com/office/drawing/2014/main" xmlns="" id="{2DEB9710-3988-4DE9-B8D0-79894502A9F9}"/>
              </a:ext>
            </a:extLst>
          </p:cNvPr>
          <p:cNvSpPr/>
          <p:nvPr/>
        </p:nvSpPr>
        <p:spPr>
          <a:xfrm>
            <a:off x="5496393" y="2900855"/>
            <a:ext cx="599607" cy="313733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BD4660EF-2BED-4B76-81AC-DABE7FED913A}"/>
              </a:ext>
            </a:extLst>
          </p:cNvPr>
          <p:cNvSpPr txBox="1"/>
          <p:nvPr/>
        </p:nvSpPr>
        <p:spPr>
          <a:xfrm>
            <a:off x="2186554" y="4193417"/>
            <a:ext cx="3120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EKOLOŠKI SUSTAV</a:t>
            </a:r>
          </a:p>
          <a:p>
            <a:pPr algn="ctr"/>
            <a:r>
              <a:rPr lang="hr-HR" sz="2400" b="1" dirty="0"/>
              <a:t>stanište + biocenoza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074BBA96-ED2B-4C67-A3B7-C581247CC6F1}"/>
              </a:ext>
            </a:extLst>
          </p:cNvPr>
          <p:cNvSpPr txBox="1"/>
          <p:nvPr/>
        </p:nvSpPr>
        <p:spPr>
          <a:xfrm>
            <a:off x="1032450" y="6117395"/>
            <a:ext cx="2435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Pjesma o ekosustavu</a:t>
            </a:r>
            <a:endParaRPr lang="hr-HR" sz="2000" dirty="0"/>
          </a:p>
        </p:txBody>
      </p:sp>
      <p:pic>
        <p:nvPicPr>
          <p:cNvPr id="17" name="Grafika 16" descr="Headphones outline">
            <a:extLst>
              <a:ext uri="{FF2B5EF4-FFF2-40B4-BE49-F238E27FC236}">
                <a16:creationId xmlns:a16="http://schemas.microsoft.com/office/drawing/2014/main" xmlns="" id="{3C1B5FB9-5C9F-40EF-90E9-7CCF3341F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7390" y="58091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08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00156 0.267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33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0026 -0.1495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87F39A0-595C-4A6A-8D53-9D7B66030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78" t="10115" r="3678" b="1062"/>
          <a:stretch/>
        </p:blipFill>
        <p:spPr>
          <a:xfrm>
            <a:off x="5927834" y="1171274"/>
            <a:ext cx="6264166" cy="5564004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1021AD55-DAB7-4B77-8D13-069B591E9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201"/>
            <a:ext cx="6461234" cy="3304640"/>
          </a:xfrm>
        </p:spPr>
        <p:txBody>
          <a:bodyPr/>
          <a:lstStyle/>
          <a:p>
            <a:r>
              <a:rPr lang="hr-HR" dirty="0"/>
              <a:t>Prostor na Zemlji nastanjen živim bićima</a:t>
            </a:r>
          </a:p>
          <a:p>
            <a:r>
              <a:rPr lang="hr-HR" dirty="0"/>
              <a:t>Zrak, kopno i voda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ADC50B04-E384-4916-9408-EDD37E37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1276"/>
            <a:ext cx="10515600" cy="770868"/>
          </a:xfrm>
        </p:spPr>
        <p:txBody>
          <a:bodyPr/>
          <a:lstStyle/>
          <a:p>
            <a:r>
              <a:rPr lang="hr-HR" sz="3600" b="1" dirty="0">
                <a:latin typeface="+mn-lt"/>
              </a:rPr>
              <a:t>Biosfera</a:t>
            </a:r>
            <a:endParaRPr lang="hr-HR" b="1" dirty="0">
              <a:latin typeface="+mn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72079A59-925C-4C06-850A-DDFE4CBBBD40}"/>
              </a:ext>
            </a:extLst>
          </p:cNvPr>
          <p:cNvSpPr txBox="1"/>
          <p:nvPr/>
        </p:nvSpPr>
        <p:spPr>
          <a:xfrm>
            <a:off x="1377349" y="4265098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3838887-C5A2-4F97-B923-65590BFC3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24" y="4136540"/>
            <a:ext cx="771525" cy="65722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0F62CC6-6EC8-4E21-B1FB-88276CAF618B}"/>
              </a:ext>
            </a:extLst>
          </p:cNvPr>
          <p:cNvSpPr txBox="1"/>
          <p:nvPr/>
        </p:nvSpPr>
        <p:spPr>
          <a:xfrm>
            <a:off x="956374" y="5301870"/>
            <a:ext cx="513962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3"/>
              </a:rPr>
              <a:t>Kukci imaju bitnu ulogu u hranidbenom lancu </a:t>
            </a:r>
            <a:endParaRPr lang="hr-HR" sz="2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04F19F3-39B2-44E6-A17D-C2391C11D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24" y="4987899"/>
            <a:ext cx="70110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1885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xon, Brain, Cell, Dendrites, Ne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1832505"/>
            <a:ext cx="682625" cy="9670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4200" y="2878667"/>
            <a:ext cx="159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živčana stanica</a:t>
            </a:r>
          </a:p>
        </p:txBody>
      </p:sp>
      <p:pic>
        <p:nvPicPr>
          <p:cNvPr id="28676" name="Picture 4" descr="Nerves, Cells, Dendrites Se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974" y="1654705"/>
            <a:ext cx="2069048" cy="11646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81867" y="2870201"/>
            <a:ext cx="13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živčano tkivo</a:t>
            </a:r>
          </a:p>
        </p:txBody>
      </p:sp>
      <p:pic>
        <p:nvPicPr>
          <p:cNvPr id="28678" name="Picture 6" descr="Brain, Think, Knowledge, Mind, Scie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5842" y="1197505"/>
            <a:ext cx="3006956" cy="19774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858933" y="2954867"/>
            <a:ext cx="137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organ mozak</a:t>
            </a: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41858" y="1151996"/>
            <a:ext cx="196215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9688843" y="5911334"/>
            <a:ext cx="205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</a:t>
            </a:r>
            <a:r>
              <a:rPr lang="hr-HR" dirty="0" smtClean="0"/>
              <a:t>rganizam – </a:t>
            </a:r>
            <a:r>
              <a:rPr lang="hr-HR" dirty="0"/>
              <a:t>jedinka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3135" y="6096000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populacija</a:t>
            </a:r>
          </a:p>
        </p:txBody>
      </p:sp>
      <p:pic>
        <p:nvPicPr>
          <p:cNvPr id="28683" name="Picture 11" descr="woman standing in front of childr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4998" y="3608610"/>
            <a:ext cx="2447161" cy="1632256"/>
          </a:xfrm>
          <a:prstGeom prst="rect">
            <a:avLst/>
          </a:prstGeom>
          <a:noFill/>
        </p:spPr>
      </p:pic>
      <p:pic>
        <p:nvPicPr>
          <p:cNvPr id="28685" name="Picture 13" descr="row of four men sitting on mountain tra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3399" y="3617094"/>
            <a:ext cx="2447134" cy="1632238"/>
          </a:xfrm>
          <a:prstGeom prst="rect">
            <a:avLst/>
          </a:prstGeom>
          <a:noFill/>
        </p:spPr>
      </p:pic>
      <p:pic>
        <p:nvPicPr>
          <p:cNvPr id="18" name="Slika 16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D3CD92C3-EF05-40D1-BEE9-2DEC90ED40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2600" y="5011515"/>
            <a:ext cx="1100780" cy="861480"/>
          </a:xfrm>
          <a:prstGeom prst="rect">
            <a:avLst/>
          </a:prstGeom>
        </p:spPr>
      </p:pic>
      <p:pic>
        <p:nvPicPr>
          <p:cNvPr id="19" name="Slika 16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D3CD92C3-EF05-40D1-BEE9-2DEC90ED40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7801" y="5011514"/>
            <a:ext cx="1100780" cy="861480"/>
          </a:xfrm>
          <a:prstGeom prst="rect">
            <a:avLst/>
          </a:prstGeom>
        </p:spPr>
      </p:pic>
      <p:pic>
        <p:nvPicPr>
          <p:cNvPr id="20" name="Slika 16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D3CD92C3-EF05-40D1-BEE9-2DEC90ED40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3400" y="5011515"/>
            <a:ext cx="1100780" cy="861480"/>
          </a:xfrm>
          <a:prstGeom prst="rect">
            <a:avLst/>
          </a:prstGeom>
        </p:spPr>
      </p:pic>
      <p:pic>
        <p:nvPicPr>
          <p:cNvPr id="21" name="Slika 16" descr="Slika na kojoj se prikazuje životinja, žaba, sjedenje&#10;&#10;Opis je automatski generiran">
            <a:extLst>
              <a:ext uri="{FF2B5EF4-FFF2-40B4-BE49-F238E27FC236}">
                <a16:creationId xmlns:a16="http://schemas.microsoft.com/office/drawing/2014/main" xmlns="" id="{D3CD92C3-EF05-40D1-BEE9-2DEC90ED40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5334" y="5003048"/>
            <a:ext cx="1100780" cy="861480"/>
          </a:xfrm>
          <a:prstGeom prst="rect">
            <a:avLst/>
          </a:prstGeom>
        </p:spPr>
      </p:pic>
      <p:pic>
        <p:nvPicPr>
          <p:cNvPr id="22" name="Slika 10" descr="Slika na kojoj se prikazuje na zatvorenom, zid, nebo&#10;&#10;Opis je automatski generiran">
            <a:extLst>
              <a:ext uri="{FF2B5EF4-FFF2-40B4-BE49-F238E27FC236}">
                <a16:creationId xmlns:a16="http://schemas.microsoft.com/office/drawing/2014/main" xmlns="" id="{9D1586E6-4AFA-4ACC-86C3-967AE275C8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8068" y="4580073"/>
            <a:ext cx="2463800" cy="17191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33800" y="6112934"/>
            <a:ext cx="1055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zajednica</a:t>
            </a:r>
          </a:p>
        </p:txBody>
      </p:sp>
      <p:pic>
        <p:nvPicPr>
          <p:cNvPr id="23" name="Slika 9" descr="Slika na kojoj se prikazuje stol, voda, nebo, ptica&#10;&#10;Opis je automatski generiran">
            <a:extLst>
              <a:ext uri="{FF2B5EF4-FFF2-40B4-BE49-F238E27FC236}">
                <a16:creationId xmlns:a16="http://schemas.microsoft.com/office/drawing/2014/main" xmlns="" id="{342D2A7E-9597-4EEB-9308-AB6DD96CFE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566" y="3572933"/>
            <a:ext cx="2522637" cy="18024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800" y="5418668"/>
            <a:ext cx="15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ekološki sustav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1803400" y="2192867"/>
            <a:ext cx="651933" cy="23706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Right Arrow 25"/>
          <p:cNvSpPr/>
          <p:nvPr/>
        </p:nvSpPr>
        <p:spPr>
          <a:xfrm>
            <a:off x="4859867" y="2142067"/>
            <a:ext cx="651933" cy="23706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Right Arrow 26"/>
          <p:cNvSpPr/>
          <p:nvPr/>
        </p:nvSpPr>
        <p:spPr>
          <a:xfrm>
            <a:off x="8796866" y="2099733"/>
            <a:ext cx="651933" cy="23706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Left Arrow 27"/>
          <p:cNvSpPr/>
          <p:nvPr/>
        </p:nvSpPr>
        <p:spPr>
          <a:xfrm>
            <a:off x="8280400" y="4038599"/>
            <a:ext cx="685800" cy="2794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Left Arrow 28"/>
          <p:cNvSpPr/>
          <p:nvPr/>
        </p:nvSpPr>
        <p:spPr>
          <a:xfrm>
            <a:off x="5291667" y="4013200"/>
            <a:ext cx="685800" cy="2794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Left Arrow 29"/>
          <p:cNvSpPr/>
          <p:nvPr/>
        </p:nvSpPr>
        <p:spPr>
          <a:xfrm>
            <a:off x="2641600" y="4030133"/>
            <a:ext cx="685800" cy="2794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1" name="Slika 7" descr="Slika na kojoj se prikazuje stol, sjedenje, tanjur, biljka&#10;&#10;Opis je automatski generiran">
            <a:extLst>
              <a:ext uri="{FF2B5EF4-FFF2-40B4-BE49-F238E27FC236}">
                <a16:creationId xmlns:a16="http://schemas.microsoft.com/office/drawing/2014/main" xmlns="" id="{AE879C60-5495-4A9E-AD99-94F80EDDB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9756" y="1180453"/>
            <a:ext cx="5812135" cy="5677547"/>
          </a:xfrm>
          <a:prstGeom prst="rect">
            <a:avLst/>
          </a:prstGeom>
        </p:spPr>
      </p:pic>
      <p:sp>
        <p:nvSpPr>
          <p:cNvPr id="32" name="Rectangle 4">
            <a:extLst>
              <a:ext uri="{FF2B5EF4-FFF2-40B4-BE49-F238E27FC236}">
                <a16:creationId xmlns:a16="http://schemas.microsoft.com/office/drawing/2014/main" xmlns="" id="{F6A9F972-4498-4492-895F-63A24F696AB4}"/>
              </a:ext>
            </a:extLst>
          </p:cNvPr>
          <p:cNvSpPr/>
          <p:nvPr/>
        </p:nvSpPr>
        <p:spPr>
          <a:xfrm>
            <a:off x="8055709" y="1372357"/>
            <a:ext cx="42733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r-H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BIOSFERA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3" name="Picture 11" descr="woman standing in front of children">
            <a:extLst>
              <a:ext uri="{FF2B5EF4-FFF2-40B4-BE49-F238E27FC236}">
                <a16:creationId xmlns:a16="http://schemas.microsoft.com/office/drawing/2014/main" xmlns="" id="{F4DD1E0A-0DD9-4F4A-A43F-B6813E42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2207" y="3811753"/>
            <a:ext cx="2073962" cy="1351299"/>
          </a:xfrm>
          <a:prstGeom prst="rect">
            <a:avLst/>
          </a:prstGeom>
          <a:noFill/>
        </p:spPr>
      </p:pic>
      <p:pic>
        <p:nvPicPr>
          <p:cNvPr id="34" name="Slika 9" descr="Slika na kojoj se prikazuje stol, voda, nebo, ptica&#10;&#10;Opis je automatski generiran">
            <a:extLst>
              <a:ext uri="{FF2B5EF4-FFF2-40B4-BE49-F238E27FC236}">
                <a16:creationId xmlns:a16="http://schemas.microsoft.com/office/drawing/2014/main" xmlns="" id="{D0A0DD80-BA8D-4D43-AD9A-8CD7F9CA82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3919" y="2815042"/>
            <a:ext cx="2137928" cy="1492211"/>
          </a:xfrm>
          <a:prstGeom prst="rect">
            <a:avLst/>
          </a:prstGeom>
        </p:spPr>
      </p:pic>
      <p:sp>
        <p:nvSpPr>
          <p:cNvPr id="35" name="Right Arrow 7">
            <a:extLst>
              <a:ext uri="{FF2B5EF4-FFF2-40B4-BE49-F238E27FC236}">
                <a16:creationId xmlns:a16="http://schemas.microsoft.com/office/drawing/2014/main" xmlns="" id="{C72000C6-02D8-4853-AD07-0B4EB5C803EE}"/>
              </a:ext>
            </a:extLst>
          </p:cNvPr>
          <p:cNvSpPr/>
          <p:nvPr/>
        </p:nvSpPr>
        <p:spPr>
          <a:xfrm>
            <a:off x="2801108" y="3031137"/>
            <a:ext cx="2243667" cy="145626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7" grpId="0"/>
      <p:bldP spid="24" grpId="0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E6BD329-3B58-4F47-B234-C09209C0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863" y="2863501"/>
            <a:ext cx="1183728" cy="1183728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090" y="3334107"/>
            <a:ext cx="10985938" cy="628293"/>
          </a:xfrm>
        </p:spPr>
        <p:txBody>
          <a:bodyPr/>
          <a:lstStyle/>
          <a:p>
            <a:pPr marL="0" indent="0">
              <a:buNone/>
            </a:pPr>
            <a:r>
              <a:rPr lang="hr-HR" sz="2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Ustroj živog svijeta 1</a:t>
            </a: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C833B57F-3E2B-4B63-9F2C-BE2EDBAB0D0F}"/>
              </a:ext>
            </a:extLst>
          </p:cNvPr>
          <p:cNvSpPr txBox="1"/>
          <p:nvPr/>
        </p:nvSpPr>
        <p:spPr>
          <a:xfrm>
            <a:off x="838198" y="4398849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Ustroj živog svijeta 2</a:t>
            </a:r>
            <a:endParaRPr lang="hr-HR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45D835C8-B7F4-4360-BE38-8CF684AD5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863" y="4047229"/>
            <a:ext cx="1167962" cy="116796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48C42A92-C8FB-4D13-83E3-F3B1A1ED9018}"/>
              </a:ext>
            </a:extLst>
          </p:cNvPr>
          <p:cNvSpPr txBox="1"/>
          <p:nvPr/>
        </p:nvSpPr>
        <p:spPr>
          <a:xfrm>
            <a:off x="838070" y="5579952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Ustroj živog svijeta 3</a:t>
            </a:r>
            <a:endParaRPr lang="hr-HR" sz="28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B6CAA23-814C-4A83-9523-CB2EB74CAE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8863" y="5215191"/>
            <a:ext cx="1194574" cy="119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70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B1B0BE8-D818-43C2-B86E-01183A84F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1112183"/>
            <a:ext cx="3048000" cy="5745816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USTROJ ŽIVOG SVIJETA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/>
            </a:r>
            <a:br>
              <a:rPr lang="hr-HR" b="1" dirty="0">
                <a:solidFill>
                  <a:schemeClr val="bg1"/>
                </a:solidFill>
              </a:rPr>
            </a:b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DA6E1FC-DF32-41E0-B90D-D4D1200D9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182"/>
            <a:ext cx="9144000" cy="574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002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chemeClr val="bg1"/>
                </a:solidFill>
              </a:rPr>
              <a:t>IZLAZNA KARTICA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8663FC2-7952-43E3-BEA1-BF43D94E0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6" r="16876"/>
          <a:stretch/>
        </p:blipFill>
        <p:spPr>
          <a:xfrm>
            <a:off x="4256690" y="2238704"/>
            <a:ext cx="7097110" cy="4513733"/>
          </a:xfrm>
          <a:prstGeom prst="rect">
            <a:avLst/>
          </a:prstGeom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4276B89B-1B5B-49BB-A0E7-CC0924DF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7160"/>
            <a:ext cx="5499538" cy="9258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dirty="0"/>
              <a:t>Brojevima pridruži odgovarajuću organizacijsku razinu u prirodi. </a:t>
            </a:r>
            <a:endParaRPr lang="hr-HR" b="1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6B7B6D66-F448-4786-880B-9627FB2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00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705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8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/>
              <a:t>Ustroj živog svijeta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10" y="391759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34" y="4990624"/>
            <a:ext cx="828675" cy="69532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7AB59B9-167C-43CC-B7F5-F4AE602F4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090" y="2542657"/>
            <a:ext cx="3661720" cy="36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94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E66D6DA8-C112-4FD5-9253-8639ED159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6001"/>
            <a:ext cx="5257800" cy="3304640"/>
          </a:xfrm>
        </p:spPr>
        <p:txBody>
          <a:bodyPr/>
          <a:lstStyle/>
          <a:p>
            <a:r>
              <a:rPr lang="hr-HR" dirty="0"/>
              <a:t>Izgrađuju sve živo i neživo</a:t>
            </a:r>
          </a:p>
          <a:p>
            <a:r>
              <a:rPr lang="hr-HR" dirty="0"/>
              <a:t>Sitne čestice udružuju  se u veće čestice (vidljive mikroskopom)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89A18217-3309-4FAA-9288-990ACDD8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8880"/>
            <a:ext cx="1785079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Čestice</a:t>
            </a:r>
          </a:p>
        </p:txBody>
      </p:sp>
      <p:pic>
        <p:nvPicPr>
          <p:cNvPr id="6" name="Slika 5" descr="Slika na kojoj se prikazuje na zatvorenom, dodatak&#10;&#10;Opis je automatski generiran">
            <a:extLst>
              <a:ext uri="{FF2B5EF4-FFF2-40B4-BE49-F238E27FC236}">
                <a16:creationId xmlns:a16="http://schemas.microsoft.com/office/drawing/2014/main" xmlns="" id="{B1B31962-C666-4BDE-A213-C3D5869EC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6649" y="1284158"/>
            <a:ext cx="5445351" cy="5445351"/>
          </a:xfrm>
          <a:prstGeom prst="rect">
            <a:avLst/>
          </a:prstGeom>
        </p:spPr>
      </p:pic>
      <p:pic>
        <p:nvPicPr>
          <p:cNvPr id="7" name="Picture 6" descr="Seed, Wheat, Grain, Sand, Dry, Farmer">
            <a:extLst>
              <a:ext uri="{FF2B5EF4-FFF2-40B4-BE49-F238E27FC236}">
                <a16:creationId xmlns:a16="http://schemas.microsoft.com/office/drawing/2014/main" xmlns="" id="{E0EE1148-522A-4D05-9347-108F191C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8293" y="4106582"/>
            <a:ext cx="3637613" cy="2425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7515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4307987A-5DD1-4236-A6B3-EB3E68600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51" y="2099845"/>
            <a:ext cx="11094907" cy="2701055"/>
          </a:xfrm>
        </p:spPr>
        <p:txBody>
          <a:bodyPr>
            <a:noAutofit/>
          </a:bodyPr>
          <a:lstStyle/>
          <a:p>
            <a:r>
              <a:rPr lang="hr-HR" dirty="0"/>
              <a:t>Osnovna građevna jedinica živih bića</a:t>
            </a:r>
          </a:p>
          <a:p>
            <a:r>
              <a:rPr lang="hr-HR" dirty="0"/>
              <a:t>Građena od čestica</a:t>
            </a:r>
          </a:p>
          <a:p>
            <a:r>
              <a:rPr lang="hr-HR" dirty="0"/>
              <a:t>Vidljiva mikroskopom</a:t>
            </a:r>
          </a:p>
          <a:p>
            <a:r>
              <a:rPr lang="hr-HR" dirty="0"/>
              <a:t>Biljna i životinjska stanica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F843E71-752C-491B-B777-B2E4582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17" y="1438488"/>
            <a:ext cx="191999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Stanica</a:t>
            </a:r>
            <a:endParaRPr lang="hr-HR" b="1" dirty="0">
              <a:latin typeface="+mn-lt"/>
            </a:endParaRPr>
          </a:p>
        </p:txBody>
      </p:sp>
      <p:pic>
        <p:nvPicPr>
          <p:cNvPr id="15" name="Slika 14" descr="Slika na kojoj se prikazuje hrana, na zatvorenom, jaje, tamno&#10;&#10;Opis je automatski generiran">
            <a:extLst>
              <a:ext uri="{FF2B5EF4-FFF2-40B4-BE49-F238E27FC236}">
                <a16:creationId xmlns:a16="http://schemas.microsoft.com/office/drawing/2014/main" xmlns="" id="{83CDA6D0-95DF-465A-B0EC-6FEDF6BB6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582" y="4638085"/>
            <a:ext cx="1572676" cy="2052013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327270C3-9FF5-417B-A680-04D3D505B3FE}"/>
              </a:ext>
            </a:extLst>
          </p:cNvPr>
          <p:cNvSpPr txBox="1"/>
          <p:nvPr/>
        </p:nvSpPr>
        <p:spPr>
          <a:xfrm>
            <a:off x="6987774" y="4729835"/>
            <a:ext cx="3259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JAJE </a:t>
            </a:r>
          </a:p>
          <a:p>
            <a:pPr algn="ctr"/>
            <a:r>
              <a:rPr lang="pl-PL" sz="2000" b="1" dirty="0"/>
              <a:t>(spolna stanica ptice)</a:t>
            </a:r>
          </a:p>
        </p:txBody>
      </p:sp>
      <p:pic>
        <p:nvPicPr>
          <p:cNvPr id="17" name="Slika 16" descr="Slika na kojoj se prikazuje šešir, ukras za kosu, odjeća&#10;&#10;Opis je automatski generiran">
            <a:extLst>
              <a:ext uri="{FF2B5EF4-FFF2-40B4-BE49-F238E27FC236}">
                <a16:creationId xmlns:a16="http://schemas.microsoft.com/office/drawing/2014/main" xmlns="" id="{382EE097-D02A-4C6E-81DD-F88570CEC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1844" y="1416112"/>
            <a:ext cx="3012606" cy="2253429"/>
          </a:xfrm>
          <a:prstGeom prst="rect">
            <a:avLst/>
          </a:prstGeom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8C9EC073-CC32-42F7-A159-D4D4E8B6F191}"/>
              </a:ext>
            </a:extLst>
          </p:cNvPr>
          <p:cNvSpPr txBox="1"/>
          <p:nvPr/>
        </p:nvSpPr>
        <p:spPr>
          <a:xfrm>
            <a:off x="6949823" y="4729835"/>
            <a:ext cx="4706260" cy="1015663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Prisjetite se gradiva Prirode u 5. razredu.</a:t>
            </a:r>
          </a:p>
          <a:p>
            <a:pPr algn="ctr"/>
            <a:r>
              <a:rPr lang="hr-HR" sz="2000" b="1" dirty="0"/>
              <a:t> Koja je jedina stanica koju vidimo golim okom?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9E347426-3515-44FF-B7B5-1EF60473588A}"/>
              </a:ext>
            </a:extLst>
          </p:cNvPr>
          <p:cNvSpPr txBox="1"/>
          <p:nvPr/>
        </p:nvSpPr>
        <p:spPr>
          <a:xfrm>
            <a:off x="1004662" y="4906980"/>
            <a:ext cx="3605048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Jesu li sve stanice jednake?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40</a:t>
            </a: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277937A0-AF48-48B5-AC0A-F2F48F1AF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17" y="4553381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78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15337CBF-5FDB-42D4-B063-294CD634CCF2}"/>
              </a:ext>
            </a:extLst>
          </p:cNvPr>
          <p:cNvSpPr txBox="1"/>
          <p:nvPr/>
        </p:nvSpPr>
        <p:spPr>
          <a:xfrm>
            <a:off x="87553" y="4994363"/>
            <a:ext cx="4130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b="1" dirty="0"/>
              <a:t>CRVENA KRVNA STANICA</a:t>
            </a:r>
          </a:p>
          <a:p>
            <a:pPr algn="ctr"/>
            <a:r>
              <a:rPr lang="pl-PL" sz="2000" dirty="0"/>
              <a:t>najmanja stanica u ljudskom tijelu </a:t>
            </a:r>
            <a:endParaRPr lang="hr-HR" sz="2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6AE4FE8-0978-4FA0-8154-23FE98FFA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3" y="1509693"/>
            <a:ext cx="4130801" cy="330464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9FEE34A0-0962-4095-952D-E677D0CE845B}"/>
              </a:ext>
            </a:extLst>
          </p:cNvPr>
          <p:cNvSpPr txBox="1"/>
          <p:nvPr/>
        </p:nvSpPr>
        <p:spPr>
          <a:xfrm>
            <a:off x="4578443" y="4994363"/>
            <a:ext cx="368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JAJNA STANICA</a:t>
            </a:r>
          </a:p>
          <a:p>
            <a:pPr algn="ctr"/>
            <a:r>
              <a:rPr lang="pl-PL" sz="2000" dirty="0"/>
              <a:t>najveća stanica u ljudskom tijelu  </a:t>
            </a:r>
            <a:endParaRPr lang="hr-HR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37FD542-4CD4-4F7A-B30C-6CE9B95B1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4" r="11568"/>
          <a:stretch/>
        </p:blipFill>
        <p:spPr>
          <a:xfrm>
            <a:off x="4578443" y="1509694"/>
            <a:ext cx="3683833" cy="330464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08AA1C7-8EB1-4BC4-95D4-A8D2F315E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365" y="1509692"/>
            <a:ext cx="3344540" cy="330464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06250237-5CFA-4D19-B315-079033DA2C93}"/>
              </a:ext>
            </a:extLst>
          </p:cNvPr>
          <p:cNvSpPr txBox="1"/>
          <p:nvPr/>
        </p:nvSpPr>
        <p:spPr>
          <a:xfrm>
            <a:off x="8622365" y="4973227"/>
            <a:ext cx="3602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b="1" dirty="0"/>
              <a:t>ŽIVČANA STANICA</a:t>
            </a:r>
          </a:p>
          <a:p>
            <a:pPr algn="ctr"/>
            <a:r>
              <a:rPr lang="pl-PL" sz="2000" dirty="0"/>
              <a:t>najduža stanica u ljudskom tijelu  </a:t>
            </a:r>
            <a:endParaRPr lang="hr-HR" sz="2000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2749B83B-B082-411B-A21E-18D3A3D58C8B}"/>
              </a:ext>
            </a:extLst>
          </p:cNvPr>
          <p:cNvSpPr txBox="1"/>
          <p:nvPr/>
        </p:nvSpPr>
        <p:spPr>
          <a:xfrm>
            <a:off x="1608083" y="6192486"/>
            <a:ext cx="3484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Cells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Unicellular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Multicellular</a:t>
            </a:r>
            <a:endParaRPr lang="hr-HR" sz="2000" dirty="0"/>
          </a:p>
        </p:txBody>
      </p:sp>
      <p:pic>
        <p:nvPicPr>
          <p:cNvPr id="15" name="Grafika 14" descr="Video camera outline">
            <a:extLst>
              <a:ext uri="{FF2B5EF4-FFF2-40B4-BE49-F238E27FC236}">
                <a16:creationId xmlns:a16="http://schemas.microsoft.com/office/drawing/2014/main" xmlns="" id="{44CB9A3A-9D31-4361-96E2-5BB8F4088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3683" y="5882278"/>
            <a:ext cx="914400" cy="914400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B705D877-E9C9-4E1E-A37D-09227D555E20}"/>
              </a:ext>
            </a:extLst>
          </p:cNvPr>
          <p:cNvSpPr txBox="1"/>
          <p:nvPr/>
        </p:nvSpPr>
        <p:spPr>
          <a:xfrm>
            <a:off x="9878411" y="6192486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8"/>
              </a:rPr>
              <a:t>Vizualno+</a:t>
            </a:r>
            <a:endParaRPr lang="hr-HR" sz="2000" b="1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F7B6B164-718D-4E16-8A17-E19B0E067A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6886" y="6063928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404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C2D9DC90-204F-4D78-96CC-121ECB5BF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966" y="1540986"/>
            <a:ext cx="5157787" cy="498353"/>
          </a:xfrm>
        </p:spPr>
        <p:txBody>
          <a:bodyPr>
            <a:normAutofit/>
          </a:bodyPr>
          <a:lstStyle/>
          <a:p>
            <a:r>
              <a:rPr lang="hr-HR" sz="2800" dirty="0"/>
              <a:t>Jednostanični organizmi 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6FF7D196-3059-44C9-9B06-0F6CA7301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966" y="2217066"/>
            <a:ext cx="10197972" cy="1567896"/>
          </a:xfrm>
        </p:spPr>
        <p:txBody>
          <a:bodyPr>
            <a:normAutofit/>
          </a:bodyPr>
          <a:lstStyle/>
          <a:p>
            <a:r>
              <a:rPr lang="hr-HR" dirty="0"/>
              <a:t>U jednoj stanici svi životni procesi potrebni za održavanje života</a:t>
            </a:r>
          </a:p>
          <a:p>
            <a:r>
              <a:rPr lang="hr-HR" dirty="0"/>
              <a:t>Možemo ih promatrati mikroskopom</a:t>
            </a:r>
          </a:p>
          <a:p>
            <a:r>
              <a:rPr lang="hr-HR" dirty="0"/>
              <a:t>Papučica, ameba, kišna alga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283B0544-339F-4463-A10F-2F166E60D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5" t="7650" r="11093" b="5574"/>
          <a:stretch/>
        </p:blipFill>
        <p:spPr>
          <a:xfrm>
            <a:off x="1796592" y="3784961"/>
            <a:ext cx="2255749" cy="2494519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xmlns="" id="{DCAC7693-425F-418B-BDC0-3B47E38A1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640" y="3759314"/>
            <a:ext cx="3598720" cy="2546095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9C99EABA-7459-4106-9F1B-9D1537BC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659" y="3766128"/>
            <a:ext cx="3313911" cy="25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7479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xmlns="" id="{2E3796BF-DAD8-4C23-AEB2-1A1827BDAE0A}"/>
              </a:ext>
            </a:extLst>
          </p:cNvPr>
          <p:cNvSpPr txBox="1">
            <a:spLocks/>
          </p:cNvSpPr>
          <p:nvPr/>
        </p:nvSpPr>
        <p:spPr>
          <a:xfrm>
            <a:off x="704537" y="1594946"/>
            <a:ext cx="5183188" cy="4983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/>
              <a:t>Mnogostanični organizmi </a:t>
            </a:r>
            <a:endParaRPr lang="hr-HR" sz="2800" dirty="0"/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xmlns="" id="{17D9C743-917F-499A-A0C1-D6DA85CE922B}"/>
              </a:ext>
            </a:extLst>
          </p:cNvPr>
          <p:cNvSpPr txBox="1">
            <a:spLocks/>
          </p:cNvSpPr>
          <p:nvPr/>
        </p:nvSpPr>
        <p:spPr>
          <a:xfrm>
            <a:off x="836506" y="2224240"/>
            <a:ext cx="6073960" cy="26375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Građeni od mnogo stanica</a:t>
            </a:r>
          </a:p>
          <a:p>
            <a:r>
              <a:rPr lang="hr-HR" dirty="0"/>
              <a:t>Vidljivi golim okom</a:t>
            </a:r>
          </a:p>
          <a:p>
            <a:r>
              <a:rPr lang="hr-HR" dirty="0"/>
              <a:t>Mrav, lav, maslačak, vrganj</a:t>
            </a:r>
          </a:p>
          <a:p>
            <a:endParaRPr lang="hr-HR" dirty="0"/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9" name="Slika 8" descr="Slika na kojoj se prikazuje trava, gljive, na otvorenom, vrganj&#10;&#10;Opis je automatski generiran">
            <a:extLst>
              <a:ext uri="{FF2B5EF4-FFF2-40B4-BE49-F238E27FC236}">
                <a16:creationId xmlns:a16="http://schemas.microsoft.com/office/drawing/2014/main" xmlns="" id="{AB283E33-E723-42BA-B386-50C3A0FBD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60" y="3775981"/>
            <a:ext cx="2164068" cy="2886326"/>
          </a:xfrm>
          <a:prstGeom prst="rect">
            <a:avLst/>
          </a:prstGeom>
        </p:spPr>
      </p:pic>
      <p:pic>
        <p:nvPicPr>
          <p:cNvPr id="10" name="Slika 9" descr="Slika na kojoj se prikazuje insekt&#10;&#10;Opis je automatski generiran">
            <a:extLst>
              <a:ext uri="{FF2B5EF4-FFF2-40B4-BE49-F238E27FC236}">
                <a16:creationId xmlns:a16="http://schemas.microsoft.com/office/drawing/2014/main" xmlns="" id="{A815B0B2-C05A-4646-87A6-2407CF2A4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4" t="17268" r="53628" b="14972"/>
          <a:stretch/>
        </p:blipFill>
        <p:spPr>
          <a:xfrm>
            <a:off x="3340807" y="3787345"/>
            <a:ext cx="2061333" cy="2863598"/>
          </a:xfrm>
          <a:prstGeom prst="rect">
            <a:avLst/>
          </a:prstGeom>
        </p:spPr>
      </p:pic>
      <p:pic>
        <p:nvPicPr>
          <p:cNvPr id="11" name="Slika 10" descr="Slika na kojoj se prikazuje biljka&#10;&#10;Opis je automatski generiran">
            <a:extLst>
              <a:ext uri="{FF2B5EF4-FFF2-40B4-BE49-F238E27FC236}">
                <a16:creationId xmlns:a16="http://schemas.microsoft.com/office/drawing/2014/main" xmlns="" id="{150E9A74-9FEE-4BAE-BFC2-604C1B4A3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85" t="8985" r="25403"/>
          <a:stretch/>
        </p:blipFill>
        <p:spPr>
          <a:xfrm>
            <a:off x="5953521" y="3742280"/>
            <a:ext cx="2584877" cy="2920027"/>
          </a:xfrm>
          <a:prstGeom prst="rect">
            <a:avLst/>
          </a:prstGeom>
        </p:spPr>
      </p:pic>
      <p:pic>
        <p:nvPicPr>
          <p:cNvPr id="12" name="Slika 11" descr="Slika na kojoj se prikazuje sisavac, lav, velika mačka, na otvorenom&#10;&#10;Opis je automatski generiran">
            <a:extLst>
              <a:ext uri="{FF2B5EF4-FFF2-40B4-BE49-F238E27FC236}">
                <a16:creationId xmlns:a16="http://schemas.microsoft.com/office/drawing/2014/main" xmlns="" id="{FD6AEB30-2855-42D3-BF40-7B86A5B6A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853" y="3787345"/>
            <a:ext cx="1909066" cy="286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101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4F273F23-5BAC-44FA-8D33-8CB64293C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65" y="3132943"/>
            <a:ext cx="5380383" cy="1349116"/>
          </a:xfr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1400" b="1" dirty="0"/>
              <a:t>  </a:t>
            </a:r>
          </a:p>
          <a:p>
            <a:pPr marL="0" indent="0" algn="ctr">
              <a:buNone/>
            </a:pPr>
            <a:r>
              <a:rPr lang="hr-HR" b="1" dirty="0"/>
              <a:t>Kad bi ovo bila prava veličina lava, papučica bi bila mala točkica.</a:t>
            </a:r>
          </a:p>
          <a:p>
            <a:pPr marL="0" indent="0" algn="ctr">
              <a:buNone/>
            </a:pPr>
            <a:endParaRPr lang="hr-HR" b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D19E9330-1D10-49F7-A233-B4ED6730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202717"/>
            <a:ext cx="6096000" cy="546079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C77260D3-EF86-4D5C-9DE6-9C7013DEA177}"/>
              </a:ext>
            </a:extLst>
          </p:cNvPr>
          <p:cNvSpPr txBox="1"/>
          <p:nvPr/>
        </p:nvSpPr>
        <p:spPr>
          <a:xfrm>
            <a:off x="1612024" y="6019491"/>
            <a:ext cx="6093372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Cells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,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Unicellular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Organisms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,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and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Multicellular</a:t>
            </a:r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Organisms</a:t>
            </a:r>
            <a:endParaRPr lang="hr-H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fika 9" descr="Video camera outline">
            <a:extLst>
              <a:ext uri="{FF2B5EF4-FFF2-40B4-BE49-F238E27FC236}">
                <a16:creationId xmlns:a16="http://schemas.microsoft.com/office/drawing/2014/main" xmlns="" id="{05776084-8D47-4E6B-9CEC-6D3780C7D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3748" y="574911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E8121B79-5C2E-4A8B-80FE-E54E4B1E6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9425"/>
            <a:ext cx="4498298" cy="1836676"/>
          </a:xfrm>
        </p:spPr>
        <p:txBody>
          <a:bodyPr/>
          <a:lstStyle/>
          <a:p>
            <a:r>
              <a:rPr lang="hr-HR" dirty="0"/>
              <a:t>Skup istovrsnih stanica</a:t>
            </a:r>
          </a:p>
          <a:p>
            <a:r>
              <a:rPr lang="hr-HR" dirty="0"/>
              <a:t>Obavljaju istu ulogu </a:t>
            </a:r>
          </a:p>
          <a:p>
            <a:r>
              <a:rPr lang="hr-HR" dirty="0"/>
              <a:t>Mnogostanični organizmi</a:t>
            </a:r>
          </a:p>
          <a:p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1430BE05-DCBF-414E-B463-9EFD197A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565"/>
            <a:ext cx="1710128" cy="649684"/>
          </a:xfrm>
        </p:spPr>
        <p:txBody>
          <a:bodyPr/>
          <a:lstStyle/>
          <a:p>
            <a:r>
              <a:rPr lang="hr-HR" sz="3600" b="1" dirty="0">
                <a:latin typeface="+mn-lt"/>
              </a:rPr>
              <a:t>Tkivo</a:t>
            </a:r>
            <a:endParaRPr lang="hr-HR" b="1" dirty="0">
              <a:latin typeface="+mn-lt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3188A94-555C-4A8B-B8FD-88D8DD8D1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657"/>
          <a:stretch/>
        </p:blipFill>
        <p:spPr>
          <a:xfrm>
            <a:off x="1161973" y="3606413"/>
            <a:ext cx="3938708" cy="258293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2360F8B-E2A6-4F75-BBA4-1974769573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4195" y="1557407"/>
            <a:ext cx="5818128" cy="46573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307C91A-42AD-426D-992A-61895A540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22" r="34654"/>
          <a:stretch/>
        </p:blipFill>
        <p:spPr>
          <a:xfrm>
            <a:off x="1182966" y="3606413"/>
            <a:ext cx="3896721" cy="255540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6E06ADC-07F9-4F5A-BF96-46BDB0C5A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10"/>
          <a:stretch/>
        </p:blipFill>
        <p:spPr>
          <a:xfrm>
            <a:off x="1199691" y="3589250"/>
            <a:ext cx="3890493" cy="2551319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80130078-292D-4163-9730-FDBA372F5445}"/>
              </a:ext>
            </a:extLst>
          </p:cNvPr>
          <p:cNvSpPr txBox="1"/>
          <p:nvPr/>
        </p:nvSpPr>
        <p:spPr>
          <a:xfrm>
            <a:off x="837886" y="6161816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MIŠIĆNO TKIVO ČOVJEKA</a:t>
            </a:r>
          </a:p>
          <a:p>
            <a:pPr algn="ctr"/>
            <a:r>
              <a:rPr lang="hr-HR" sz="2000" dirty="0"/>
              <a:t>međusobno stopljene stanice - vlakanca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D4FE2878-AC71-4657-B290-A0FE8E3F373A}"/>
              </a:ext>
            </a:extLst>
          </p:cNvPr>
          <p:cNvSpPr txBox="1"/>
          <p:nvPr/>
        </p:nvSpPr>
        <p:spPr>
          <a:xfrm>
            <a:off x="702559" y="6161816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ŽIVČANO TKIVO SVINJE</a:t>
            </a:r>
          </a:p>
          <a:p>
            <a:pPr algn="ctr"/>
            <a:r>
              <a:rPr lang="hr-HR" sz="2000" dirty="0"/>
              <a:t>razgranate živčane stanice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2C60D85B-917A-4C82-B803-2D79D717183F}"/>
              </a:ext>
            </a:extLst>
          </p:cNvPr>
          <p:cNvSpPr txBox="1"/>
          <p:nvPr/>
        </p:nvSpPr>
        <p:spPr>
          <a:xfrm>
            <a:off x="956373" y="6150114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POKROVNO TKIVO CRVENOG LUKA</a:t>
            </a:r>
          </a:p>
          <a:p>
            <a:pPr algn="ctr"/>
            <a:r>
              <a:rPr lang="hr-HR" sz="2000" dirty="0"/>
              <a:t>stanice pločastog oblika</a:t>
            </a:r>
          </a:p>
        </p:txBody>
      </p:sp>
    </p:spTree>
    <p:extLst>
      <p:ext uri="{BB962C8B-B14F-4D97-AF65-F5344CB8AC3E}">
        <p14:creationId xmlns:p14="http://schemas.microsoft.com/office/powerpoint/2010/main" xmlns="" val="8753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435</Words>
  <Application>Microsoft Office PowerPoint</Application>
  <PresentationFormat>Custom</PresentationFormat>
  <Paragraphs>128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Slide 1</vt:lpstr>
      <vt:lpstr>USTROJ ŽIVOG SVIJETA  </vt:lpstr>
      <vt:lpstr>Čestice</vt:lpstr>
      <vt:lpstr>Stanica</vt:lpstr>
      <vt:lpstr>Slide 5</vt:lpstr>
      <vt:lpstr>Slide 6</vt:lpstr>
      <vt:lpstr>Slide 7</vt:lpstr>
      <vt:lpstr>Slide 8</vt:lpstr>
      <vt:lpstr>Tkivo</vt:lpstr>
      <vt:lpstr>Organ</vt:lpstr>
      <vt:lpstr>Sustav organa</vt:lpstr>
      <vt:lpstr>Organizam</vt:lpstr>
      <vt:lpstr>Populacija</vt:lpstr>
      <vt:lpstr>Stanište</vt:lpstr>
      <vt:lpstr>Životna zajednica – biocenoza</vt:lpstr>
      <vt:lpstr>Ekološki sustav</vt:lpstr>
      <vt:lpstr>Biosfera</vt:lpstr>
      <vt:lpstr>Slide 18</vt:lpstr>
      <vt:lpstr>   Vježbom ponovi …</vt:lpstr>
      <vt:lpstr>IZLAZNA KARTICA</vt:lpstr>
      <vt:lpstr>Ustroj živog svijeta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36</cp:revision>
  <dcterms:created xsi:type="dcterms:W3CDTF">2021-01-04T08:54:24Z</dcterms:created>
  <dcterms:modified xsi:type="dcterms:W3CDTF">2021-08-12T11:00:39Z</dcterms:modified>
</cp:coreProperties>
</file>